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6" r:id="rId4"/>
    <p:sldId id="258" r:id="rId5"/>
    <p:sldId id="260" r:id="rId6"/>
    <p:sldId id="261" r:id="rId7"/>
    <p:sldId id="262" r:id="rId8"/>
    <p:sldId id="263" r:id="rId9"/>
    <p:sldId id="297" r:id="rId10"/>
    <p:sldId id="286" r:id="rId11"/>
    <p:sldId id="298" r:id="rId12"/>
    <p:sldId id="299" r:id="rId13"/>
    <p:sldId id="300" r:id="rId14"/>
    <p:sldId id="301" r:id="rId15"/>
    <p:sldId id="302" r:id="rId16"/>
    <p:sldId id="281" r:id="rId17"/>
    <p:sldId id="283" r:id="rId18"/>
    <p:sldId id="293" r:id="rId19"/>
    <p:sldId id="292" r:id="rId20"/>
    <p:sldId id="289" r:id="rId21"/>
    <p:sldId id="279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2ACC200-B5BD-4730-A934-546DFF8A8C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6340" autoAdjust="0"/>
  </p:normalViewPr>
  <p:slideViewPr>
    <p:cSldViewPr snapToGrid="0">
      <p:cViewPr>
        <p:scale>
          <a:sx n="100" d="100"/>
          <a:sy n="100" d="100"/>
        </p:scale>
        <p:origin x="-954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5d910b0c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5d910b0c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5d910b0c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5d910b0c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2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4" name="Google Shape;114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2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3" name="Google Shape;133;p12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32" name="Google Shape;32;p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63" name="Google Shape;6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8" name="Google Shape;78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what-is/ocr/" TargetMode="External"/><Relationship Id="rId3" Type="http://schemas.openxmlformats.org/officeDocument/2006/relationships/hyperlink" Target="https://ieeexplore.ieee.org/document/7955307/" TargetMode="External"/><Relationship Id="rId7" Type="http://schemas.openxmlformats.org/officeDocument/2006/relationships/hyperlink" Target="https://media.geeksforgeeks.org/wp-content/uploads/20190530190230/General-working-of-OCR-3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9077842" TargetMode="External"/><Relationship Id="rId5" Type="http://schemas.openxmlformats.org/officeDocument/2006/relationships/hyperlink" Target="https://ieeexplore.ieee.org/document/8821812" TargetMode="External"/><Relationship Id="rId4" Type="http://schemas.openxmlformats.org/officeDocument/2006/relationships/hyperlink" Target="https://ieeexplore.ieee.org/document/7807914" TargetMode="External"/><Relationship Id="rId9" Type="http://schemas.openxmlformats.org/officeDocument/2006/relationships/hyperlink" Target="https://www.pactranz.com/language-translation-proces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608620" y="533092"/>
            <a:ext cx="9971083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5400" b="1" dirty="0"/>
              <a:t>REAL TIME </a:t>
            </a:r>
            <a:r>
              <a:rPr lang="en-US" sz="5400" b="1" dirty="0" smtClean="0"/>
              <a:t>TEXT-TRANSLATION</a:t>
            </a:r>
            <a:endParaRPr sz="5400" b="1"/>
          </a:p>
        </p:txBody>
      </p:sp>
      <p:sp>
        <p:nvSpPr>
          <p:cNvPr id="142" name="Google Shape;142;p14"/>
          <p:cNvSpPr txBox="1"/>
          <p:nvPr/>
        </p:nvSpPr>
        <p:spPr>
          <a:xfrm>
            <a:off x="1730000" y="2146175"/>
            <a:ext cx="8049300" cy="114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MENTOR</a:t>
            </a:r>
            <a:endParaRPr sz="25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IN" sz="21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Dr. </a:t>
            </a:r>
            <a:r>
              <a:rPr lang="en-IN" sz="21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Nitesh</a:t>
            </a:r>
            <a:r>
              <a:rPr lang="en-IN" sz="21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2100" dirty="0" err="1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Naik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1730000" y="3429000"/>
            <a:ext cx="4910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TEAM MEMBERS</a:t>
            </a:r>
            <a:endParaRPr sz="2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61950" algn="just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</a:pPr>
            <a:r>
              <a:rPr lang="mr-IN" sz="21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Rutij Navelkar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00F383-3F70-67D0-69AB-56D00A28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00724"/>
            <a:ext cx="9385200" cy="1218900"/>
          </a:xfrm>
        </p:spPr>
        <p:txBody>
          <a:bodyPr/>
          <a:lstStyle/>
          <a:p>
            <a:r>
              <a:rPr lang="en-US" b="1" dirty="0"/>
              <a:t>Captioning Implementation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4003E-F48A-2270-E064-E2D3341D7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7172" y="1555993"/>
            <a:ext cx="9385200" cy="178601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/>
              <a:t>Uses </a:t>
            </a:r>
            <a:r>
              <a:rPr lang="en-US" sz="2000" dirty="0" err="1" smtClean="0"/>
              <a:t>OpenAI’s</a:t>
            </a:r>
            <a:r>
              <a:rPr lang="en-US" sz="2000" dirty="0" smtClean="0"/>
              <a:t> Whisper for speech recognition from video.</a:t>
            </a:r>
          </a:p>
          <a:p>
            <a:r>
              <a:rPr lang="en-US" sz="2000" dirty="0" smtClean="0"/>
              <a:t>Translates extracted text into Konkani using </a:t>
            </a:r>
            <a:r>
              <a:rPr lang="en-US" sz="2000" dirty="0" err="1" smtClean="0"/>
              <a:t>EasyGoogleTranslate</a:t>
            </a:r>
            <a:r>
              <a:rPr lang="en-US" sz="2000" dirty="0" smtClean="0"/>
              <a:t> (Unofficial Google Translate API).</a:t>
            </a:r>
          </a:p>
          <a:p>
            <a:r>
              <a:rPr lang="en-US" sz="2000" dirty="0" smtClean="0"/>
              <a:t>Renders translated subtitles as images with Wand (</a:t>
            </a:r>
            <a:r>
              <a:rPr lang="en-US" sz="2000" dirty="0" err="1" smtClean="0"/>
              <a:t>ImageMagick</a:t>
            </a:r>
            <a:r>
              <a:rPr lang="en-US" sz="2000" dirty="0" smtClean="0"/>
              <a:t>).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Overlays subtitle images onto video using </a:t>
            </a:r>
            <a:r>
              <a:rPr lang="en-US" sz="2000" dirty="0" err="1" smtClean="0"/>
              <a:t>MoviePy</a:t>
            </a:r>
            <a:r>
              <a:rPr lang="en-US" sz="20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Exports final video and saves transcripts in  both English &amp; Konkani.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Also provides transcripts in both languages for users to download.</a:t>
            </a:r>
          </a:p>
          <a:p>
            <a:pPr>
              <a:lnSpc>
                <a:spcPct val="20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51593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620" y="201318"/>
            <a:ext cx="9385200" cy="80209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Captioning Example (A transcript from a test video)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578" y="1112473"/>
            <a:ext cx="654645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37097" y="1238081"/>
            <a:ext cx="28564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buClr>
                <a:schemeClr val="bg1"/>
              </a:buClr>
              <a:buSzPct val="107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This is a transcript generated by the video captioning script.</a:t>
            </a:r>
          </a:p>
          <a:p>
            <a:pPr>
              <a:spcBef>
                <a:spcPts val="1800"/>
              </a:spcBef>
              <a:buClr>
                <a:schemeClr val="bg1"/>
              </a:buClr>
              <a:buSzPct val="107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The input video is a clip from the movie:</a:t>
            </a:r>
          </a:p>
          <a:p>
            <a:pPr algn="ctr">
              <a:spcBef>
                <a:spcPts val="1800"/>
              </a:spcBef>
              <a:buClr>
                <a:schemeClr val="bg1"/>
              </a:buClr>
              <a:buSzPct val="107000"/>
            </a:pPr>
            <a:r>
              <a:rPr lang="en-US" sz="1800" b="1" dirty="0" smtClean="0">
                <a:solidFill>
                  <a:schemeClr val="bg1"/>
                </a:solidFill>
              </a:rPr>
              <a:t>Star Wars: Revenge of The </a:t>
            </a:r>
            <a:r>
              <a:rPr lang="en-US" sz="1800" b="1" dirty="0" err="1" smtClean="0">
                <a:solidFill>
                  <a:schemeClr val="bg1"/>
                </a:solidFill>
              </a:rPr>
              <a:t>Sith</a:t>
            </a:r>
            <a:endParaRPr lang="en-US" sz="1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24803" y="136583"/>
            <a:ext cx="9385200" cy="80209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Captioning Example (A transcript from a test video)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054" y="930584"/>
            <a:ext cx="5153025" cy="530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3383" y="935670"/>
            <a:ext cx="4395730" cy="265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815" y="371252"/>
            <a:ext cx="9385200" cy="737358"/>
          </a:xfrm>
        </p:spPr>
        <p:txBody>
          <a:bodyPr/>
          <a:lstStyle/>
          <a:p>
            <a:r>
              <a:rPr lang="en-US" b="1" dirty="0" smtClean="0"/>
              <a:t>Captioning Implementation</a:t>
            </a:r>
            <a:endParaRPr lang="en-US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85E4003E-F48A-2270-E064-E2D3341D7D4B}"/>
              </a:ext>
            </a:extLst>
          </p:cNvPr>
          <p:cNvSpPr txBox="1">
            <a:spLocks/>
          </p:cNvSpPr>
          <p:nvPr/>
        </p:nvSpPr>
        <p:spPr>
          <a:xfrm>
            <a:off x="1632896" y="1305140"/>
            <a:ext cx="9385200" cy="17860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The accuracy of translation is depends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on the Whisper’s speech recognition </a:t>
            </a:r>
            <a:r>
              <a:rPr lang="en-US" sz="1800" dirty="0" smtClean="0">
                <a:solidFill>
                  <a:schemeClr val="bg1"/>
                </a:solidFill>
              </a:rPr>
              <a:t>and capability of </a:t>
            </a:r>
            <a:r>
              <a:rPr lang="en-US" sz="1800" dirty="0" err="1" smtClean="0">
                <a:solidFill>
                  <a:schemeClr val="bg1"/>
                </a:solidFill>
              </a:rPr>
              <a:t>EasyGoogleTranslate</a:t>
            </a:r>
            <a:r>
              <a:rPr lang="en-US" sz="1800" dirty="0" smtClean="0">
                <a:solidFill>
                  <a:schemeClr val="bg1"/>
                </a:solidFill>
              </a:rPr>
              <a:t> API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spcBef>
                <a:spcPts val="1800"/>
              </a:spcBef>
              <a:buClr>
                <a:schemeClr val="bg1"/>
              </a:buClr>
              <a:buSzPct val="111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Whisper provides 6 model sizes offering speed and accuracy tradeoffs</a:t>
            </a:r>
            <a:r>
              <a:rPr lang="en-US" sz="1800" dirty="0" smtClean="0"/>
              <a:t>.</a:t>
            </a:r>
            <a:r>
              <a:rPr lang="en-US" sz="1800" dirty="0" smtClean="0">
                <a:solidFill>
                  <a:schemeClr val="bg1"/>
                </a:solidFill>
              </a:rPr>
              <a:t>; “tiny”, “base”, “small”, “medium”, </a:t>
            </a:r>
            <a:r>
              <a:rPr lang="en-US" sz="1800" smtClean="0">
                <a:solidFill>
                  <a:schemeClr val="bg1"/>
                </a:solidFill>
              </a:rPr>
              <a:t>“turbo” </a:t>
            </a:r>
            <a:r>
              <a:rPr lang="en-US" sz="1800" dirty="0" smtClean="0">
                <a:solidFill>
                  <a:schemeClr val="bg1"/>
                </a:solidFill>
              </a:rPr>
              <a:t>and “large”.</a:t>
            </a:r>
            <a:endParaRPr kumimoji="0" lang="en-US" sz="1800" b="0" i="0" u="none" strike="noStrike" kern="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Since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running on local system, the script uses the “small” model for faster transcription and moderate accuracy. With sufficient RAM larger models can be used.</a:t>
            </a:r>
          </a:p>
          <a:p>
            <a:pPr marL="0" marR="0" lvl="0" indent="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Arial" pitchFamily="34" charset="0"/>
              <a:buChar char="•"/>
              <a:tabLst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We can use the “medium” model as well to improve the speech recognition but  processing time is increased.</a:t>
            </a:r>
          </a:p>
          <a:p>
            <a:pPr marL="0" marR="0" lvl="0" indent="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Arial" pitchFamily="34" charset="0"/>
              <a:buChar char="•"/>
              <a:tabLst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Processing time also depends on resolution of the video.(Currently using 360p faster processing).</a:t>
            </a:r>
          </a:p>
          <a:p>
            <a:pPr marL="0" marR="0" lvl="0" indent="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Arial" pitchFamily="34" charset="0"/>
              <a:buChar char="•"/>
              <a:tabLst/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Because this entire project is running locally, there may be degradation in accuracy of speech recognition or translation.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00" y="525000"/>
            <a:ext cx="4193370" cy="7454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Previous Translations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42682" y="1553671"/>
            <a:ext cx="86004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Users can view their previously translated texts, documents and images.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For documents and images users can download the output in </a:t>
            </a:r>
            <a:r>
              <a:rPr lang="en-US" sz="1800" dirty="0" err="1" smtClean="0">
                <a:solidFill>
                  <a:schemeClr val="bg1"/>
                </a:solidFill>
              </a:rPr>
              <a:t>docx</a:t>
            </a:r>
            <a:r>
              <a:rPr lang="en-US" sz="1800" dirty="0" smtClean="0">
                <a:solidFill>
                  <a:schemeClr val="bg1"/>
                </a:solidFill>
              </a:rPr>
              <a:t> format.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The currently logged in user sees only his/her translations and not of other users.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An option to delete is also provided if users wish to delete any of the translations.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To store the translation, the project uses a </a:t>
            </a:r>
            <a:r>
              <a:rPr lang="en-US" sz="1800" dirty="0" err="1" smtClean="0">
                <a:solidFill>
                  <a:schemeClr val="bg1"/>
                </a:solidFill>
              </a:rPr>
              <a:t>MySQL</a:t>
            </a:r>
            <a:r>
              <a:rPr lang="en-US" sz="1800" dirty="0" smtClean="0">
                <a:solidFill>
                  <a:schemeClr val="bg1"/>
                </a:solidFill>
              </a:rPr>
              <a:t> via </a:t>
            </a:r>
            <a:r>
              <a:rPr lang="en-US" sz="1800" dirty="0" err="1" smtClean="0">
                <a:solidFill>
                  <a:schemeClr val="bg1"/>
                </a:solidFill>
              </a:rPr>
              <a:t>phpMyAdmin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98226" y="290331"/>
            <a:ext cx="4193370" cy="7454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Previous Translations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752" y="1051964"/>
            <a:ext cx="4147568" cy="234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2977" y="1044382"/>
            <a:ext cx="4871405" cy="236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7007" y="3536926"/>
            <a:ext cx="8366683" cy="299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220A2A-B38C-A6E3-D15A-A9987B7B22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b="1326"/>
          <a:stretch>
            <a:fillRect/>
          </a:stretch>
        </p:blipFill>
        <p:spPr>
          <a:xfrm>
            <a:off x="891705" y="1238082"/>
            <a:ext cx="5013547" cy="2585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8F4C05-D9D3-B49A-187A-8F59BF4088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7370" y="1270261"/>
            <a:ext cx="5856605" cy="24091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63BFE46-3226-0C9C-1E11-DBC847DEAD38}"/>
              </a:ext>
            </a:extLst>
          </p:cNvPr>
          <p:cNvSpPr txBox="1">
            <a:spLocks/>
          </p:cNvSpPr>
          <p:nvPr/>
        </p:nvSpPr>
        <p:spPr>
          <a:xfrm>
            <a:off x="831784" y="241779"/>
            <a:ext cx="9385200" cy="846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UI Implementation</a:t>
            </a:r>
            <a:endParaRPr kumimoji="0" lang="en-IN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50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819438-E94E-F29E-F58E-FCFD58F3B9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0461" y="0"/>
            <a:ext cx="5961539" cy="28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8DD3B9-CEC5-419A-5379-F35E6905B2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928140" cy="28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9BB91A-2326-BEBB-373F-104C1B36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429000"/>
            <a:ext cx="5955246" cy="28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BF9643-4C49-A70B-4F43-67B2B894FE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0461" y="3429000"/>
            <a:ext cx="5961539" cy="286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8871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FEC815-39A5-CA59-6F4D-2A8E120A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32" y="502680"/>
            <a:ext cx="9385200" cy="872966"/>
          </a:xfrm>
        </p:spPr>
        <p:txBody>
          <a:bodyPr/>
          <a:lstStyle/>
          <a:p>
            <a:r>
              <a:rPr lang="en-US" b="1" dirty="0"/>
              <a:t>Text Translation (Example)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A5AA47-0CAC-D3F8-71C9-ADEE59C3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84" t="32701" r="24133" b="14276"/>
          <a:stretch>
            <a:fillRect/>
          </a:stretch>
        </p:blipFill>
        <p:spPr>
          <a:xfrm>
            <a:off x="1958272" y="1310909"/>
            <a:ext cx="8617349" cy="45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138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25A0FB-FD8A-E188-0461-BEE89818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16" y="284195"/>
            <a:ext cx="9385200" cy="816322"/>
          </a:xfrm>
        </p:spPr>
        <p:txBody>
          <a:bodyPr/>
          <a:lstStyle/>
          <a:p>
            <a:r>
              <a:rPr lang="en-US" b="1" dirty="0"/>
              <a:t>Image Translation (Example)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BB8FCC-9369-54BD-E6E5-18EDECD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7488" y="1246475"/>
            <a:ext cx="4126712" cy="5285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35AB06-A321-A126-99C6-4C1370D5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01" t="2856" r="12327" b="4924"/>
          <a:stretch/>
        </p:blipFill>
        <p:spPr>
          <a:xfrm>
            <a:off x="6548294" y="1254265"/>
            <a:ext cx="4286941" cy="53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382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/>
              <a:t>INTRODUCTION</a:t>
            </a:r>
            <a:endParaRPr b="1"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730000" y="1626454"/>
            <a:ext cx="9385200" cy="4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Communication is vital in expressing thoughts, ideas and feelings between people. However, when those people do not speak the same language, this communication is ineffective, to say the least.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This language barrier 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especially problematic in team efforts in school or college projects and even in high profile jobs.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This is where many people turn to language translation services, in order to translate what is being said, in a language the other person understands  this, facilitating effective communication.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3F81E9-37BF-7AB6-E162-2DB056F4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493" y="235643"/>
            <a:ext cx="9385200" cy="1218900"/>
          </a:xfrm>
        </p:spPr>
        <p:txBody>
          <a:bodyPr/>
          <a:lstStyle/>
          <a:p>
            <a:r>
              <a:rPr lang="en-US" b="1" dirty="0"/>
              <a:t>Document Translation (Example)</a:t>
            </a:r>
            <a:endParaRPr lang="en-IN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7417" y="1092424"/>
            <a:ext cx="4822206" cy="550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646" y="1084333"/>
            <a:ext cx="5157275" cy="55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4413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References</a:t>
            </a:r>
            <a:endParaRPr b="1"/>
          </a:p>
        </p:txBody>
      </p:sp>
      <p:sp>
        <p:nvSpPr>
          <p:cNvPr id="399" name="Google Shape;399;p55"/>
          <p:cNvSpPr txBox="1"/>
          <p:nvPr/>
        </p:nvSpPr>
        <p:spPr>
          <a:xfrm>
            <a:off x="1652000" y="1464200"/>
            <a:ext cx="9541200" cy="46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https://ieeexplore.ieee.org/document/7955307/ ( </a:t>
            </a:r>
            <a:r>
              <a:rPr lang="en-US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Handwritten Devanagari Numeral and Vowel Recognition using Invariant Moments</a:t>
            </a:r>
            <a:r>
              <a:rPr lang="en-US" sz="16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)</a:t>
            </a:r>
            <a:endParaRPr/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https://ieeexplore.ieee.org/document/7807914 (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KOP: An Opinion Mining System in Konkani </a:t>
            </a: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https://ieeexplore.ieee.org/document/8821812 (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Konkani Script to Speech Conversion by Concatenation of recognized Hand written Konkani Text Using Neural Network 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https://ieeexplore.ieee.org/document/9077842 ( </a:t>
            </a: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 Survey of Machine Translation Approaches for Konkani to English 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https://ieeexplore.ieee.org/document/8487620  (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PARTS OF SPEECH TAGGING FOR KONKANI LANGUAGE)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https://media.geeksforgeeks.org/wp-content/uploads/20190530190230/General-working-of-OCR-3.jpg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https://aws.amazon.com/what-is/ocr/#:~:text=A%20simple%20OCR%20engine%20works,is%20called%20optical%20word%20recognition(What is OCR?)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en-US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https://www.pactranz.com/language-translation-process/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704989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+mn-lt"/>
              </a:rPr>
              <a:t>PROBLEM STATEMENT</a:t>
            </a:r>
            <a:endParaRPr lang="en-US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628" y="1739788"/>
            <a:ext cx="8715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  <a:buSzPct val="147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A real-time text translation service that translates text, documents, text in images from English to Konkani, within an accuracy of 0.4 as per BLEU score (Bilingual Evaluation Understudy).</a:t>
            </a:r>
          </a:p>
          <a:p>
            <a:pPr algn="just">
              <a:buClr>
                <a:schemeClr val="bg1"/>
              </a:buClr>
              <a:buSzPct val="147000"/>
              <a:buFont typeface="Arial" pitchFamily="34" charset="0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  <a:buSzPct val="147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A score of 0.3 to 0.4 would be considered a “understandable to good translations”,  0.4-0.5 being “high quality translations”.</a:t>
            </a:r>
          </a:p>
          <a:p>
            <a:pPr algn="just">
              <a:buClr>
                <a:schemeClr val="bg1"/>
              </a:buClr>
              <a:buSzPct val="147000"/>
              <a:buFont typeface="Arial" pitchFamily="34" charset="0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  <a:buSzPct val="147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We also aim to provide video captioning for English subtitles into Konkani.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 dirty="0"/>
              <a:t>Features</a:t>
            </a:r>
            <a:endParaRPr b="1"/>
          </a:p>
        </p:txBody>
      </p:sp>
      <p:sp>
        <p:nvSpPr>
          <p:cNvPr id="406" name="Google Shape;406;p1"/>
          <p:cNvSpPr txBox="1">
            <a:spLocks noGrp="1"/>
          </p:cNvSpPr>
          <p:nvPr>
            <p:ph type="body" idx="1"/>
          </p:nvPr>
        </p:nvSpPr>
        <p:spPr>
          <a:xfrm>
            <a:off x="1320425" y="1116675"/>
            <a:ext cx="93852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9336" indent="0">
              <a:lnSpc>
                <a:spcPct val="100000"/>
              </a:lnSpc>
              <a:spcBef>
                <a:spcPts val="2400"/>
              </a:spcBef>
              <a:buSzPts val="1721"/>
            </a:pPr>
            <a:r>
              <a:rPr lang="en-US" sz="2400" b="1" dirty="0" smtClean="0"/>
              <a:t> Captioning Service</a:t>
            </a:r>
            <a:r>
              <a:rPr lang="en-US" sz="2400" dirty="0" smtClean="0"/>
              <a:t>: </a:t>
            </a:r>
          </a:p>
          <a:p>
            <a:pPr marL="576536" lvl="1" indent="0">
              <a:lnSpc>
                <a:spcPct val="100000"/>
              </a:lnSpc>
              <a:spcBef>
                <a:spcPts val="2400"/>
              </a:spcBef>
              <a:buSzPts val="1721"/>
              <a:buNone/>
            </a:pPr>
            <a:r>
              <a:rPr lang="en-US" sz="2200" dirty="0" smtClean="0"/>
              <a:t>Achieve translation of English subtitles in videos to Konkani via closed captions.</a:t>
            </a:r>
            <a:r>
              <a:rPr lang="en-US" sz="2400" b="1" dirty="0" smtClean="0"/>
              <a:t> </a:t>
            </a:r>
          </a:p>
          <a:p>
            <a:pPr marL="119336" indent="0">
              <a:lnSpc>
                <a:spcPct val="100000"/>
              </a:lnSpc>
              <a:spcBef>
                <a:spcPts val="2400"/>
              </a:spcBef>
              <a:buSzPts val="1721"/>
            </a:pPr>
            <a:r>
              <a:rPr lang="en-US" sz="2400" b="1" dirty="0" smtClean="0"/>
              <a:t> Support for Various Formats</a:t>
            </a:r>
            <a:r>
              <a:rPr lang="en-US" sz="2400" dirty="0" smtClean="0"/>
              <a:t>: </a:t>
            </a:r>
          </a:p>
          <a:p>
            <a:pPr marL="576536" lvl="1" indent="0">
              <a:lnSpc>
                <a:spcPct val="100000"/>
              </a:lnSpc>
              <a:spcBef>
                <a:spcPts val="2400"/>
              </a:spcBef>
              <a:buSzPts val="1721"/>
              <a:buNone/>
            </a:pPr>
            <a:r>
              <a:rPr lang="en-US" sz="2200" dirty="0" smtClean="0"/>
              <a:t>Provide translations for English Text, PDFs and text in images to Konkani.</a:t>
            </a:r>
            <a:endParaRPr lang="en-US" sz="2400" b="1" dirty="0" smtClean="0"/>
          </a:p>
          <a:p>
            <a:pPr marL="119336" indent="0">
              <a:lnSpc>
                <a:spcPct val="100000"/>
              </a:lnSpc>
              <a:spcBef>
                <a:spcPts val="2400"/>
              </a:spcBef>
              <a:buSzPts val="1721"/>
            </a:pPr>
            <a:r>
              <a:rPr lang="en-US" sz="2400" b="1" dirty="0" smtClean="0"/>
              <a:t> View Previous Translations:</a:t>
            </a:r>
          </a:p>
          <a:p>
            <a:pPr marL="576536" lvl="1" indent="0">
              <a:lnSpc>
                <a:spcPct val="100000"/>
              </a:lnSpc>
              <a:spcBef>
                <a:spcPts val="2400"/>
              </a:spcBef>
              <a:buSzPts val="1721"/>
              <a:buNone/>
            </a:pPr>
            <a:r>
              <a:rPr lang="en-US" sz="2200" dirty="0" smtClean="0"/>
              <a:t>Users can view their previously translated texts, PDF and images and also download them.</a:t>
            </a:r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Technologies Used</a:t>
            </a:r>
            <a:endParaRPr b="1"/>
          </a:p>
        </p:txBody>
      </p:sp>
      <p:sp>
        <p:nvSpPr>
          <p:cNvPr id="412" name="Google Shape;412;p3"/>
          <p:cNvSpPr txBox="1">
            <a:spLocks noGrp="1"/>
          </p:cNvSpPr>
          <p:nvPr>
            <p:ph type="body" idx="1"/>
          </p:nvPr>
        </p:nvSpPr>
        <p:spPr>
          <a:xfrm>
            <a:off x="1403400" y="1541026"/>
            <a:ext cx="9385200" cy="4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Python </a:t>
            </a:r>
            <a:r>
              <a:rPr lang="en-US" sz="2000" dirty="0" smtClean="0"/>
              <a:t>is used due </a:t>
            </a:r>
            <a:r>
              <a:rPr lang="en-US" sz="2000" dirty="0"/>
              <a:t>to its versatility and broad choice of libraries and </a:t>
            </a:r>
            <a:r>
              <a:rPr lang="en-US" sz="2000" dirty="0" smtClean="0"/>
              <a:t>systems for implementing OCR and Video Captioning.</a:t>
            </a:r>
            <a:endParaRPr sz="2000" dirty="0"/>
          </a:p>
          <a:p>
            <a:pPr marL="457200" lvl="0" indent="-355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ReactJS is used on the frontend to provide a seamless User Interface that is intuitive and easy to </a:t>
            </a:r>
            <a:r>
              <a:rPr lang="en-US" sz="2000" dirty="0" smtClean="0"/>
              <a:t>use.</a:t>
            </a:r>
            <a:endParaRPr sz="2000" dirty="0"/>
          </a:p>
          <a:p>
            <a:pPr marL="457200" lvl="0" indent="-355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/>
              <a:t>for backend, as it is a popular, intuitive  and versatile  language</a:t>
            </a:r>
            <a:r>
              <a:rPr lang="en-US" sz="2000" dirty="0" smtClean="0"/>
              <a:t>.</a:t>
            </a:r>
          </a:p>
          <a:p>
            <a:pPr indent="-355600" algn="just">
              <a:lnSpc>
                <a:spcPct val="100000"/>
              </a:lnSpc>
              <a:spcBef>
                <a:spcPts val="1000"/>
              </a:spcBef>
              <a:buSzPts val="2000"/>
            </a:pPr>
            <a:r>
              <a:rPr lang="en-US" sz="2000" dirty="0" err="1" smtClean="0"/>
              <a:t>EasyGoogleTranslate</a:t>
            </a:r>
            <a:r>
              <a:rPr lang="en-US" sz="2000" dirty="0" smtClean="0"/>
              <a:t> API library was used to provide quick, efficient and accurate translations, since processing time is essential especially in the Captioning service.</a:t>
            </a:r>
          </a:p>
          <a:p>
            <a:pPr marL="457200" lvl="0" indent="-355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1730000" y="493925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/>
              <a:t>HARDWARE REQUIREMENTS</a:t>
            </a:r>
            <a:endParaRPr b="1"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1403400" y="1712817"/>
            <a:ext cx="93852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581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Stable and consistent internet connection.</a:t>
            </a:r>
            <a:endParaRPr sz="2400" dirty="0"/>
          </a:p>
          <a:p>
            <a:pPr marL="457200" lvl="0" indent="-35814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Desktop </a:t>
            </a:r>
            <a:r>
              <a:rPr lang="en-US" sz="2400" dirty="0" smtClean="0"/>
              <a:t>computer with sufficient processing power to </a:t>
            </a:r>
            <a:r>
              <a:rPr lang="en-US" sz="2400" dirty="0"/>
              <a:t>handle the captioning overlays and video playback.</a:t>
            </a:r>
            <a:endParaRPr sz="2400" dirty="0"/>
          </a:p>
          <a:p>
            <a:pPr marL="457200" lvl="0" indent="-35814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US" sz="2400" dirty="0"/>
              <a:t>Basic I/O devices ( keyboard, mouse and monitor).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/>
              <a:t>SOFTWARE REQUIREMENTS</a:t>
            </a:r>
            <a:endParaRPr b="1"/>
          </a:p>
        </p:txBody>
      </p:sp>
      <p:sp>
        <p:nvSpPr>
          <p:cNvPr id="415" name="Google Shape;415;p4"/>
          <p:cNvSpPr txBox="1">
            <a:spLocks noGrp="1"/>
          </p:cNvSpPr>
          <p:nvPr>
            <p:ph type="body" idx="1"/>
          </p:nvPr>
        </p:nvSpPr>
        <p:spPr>
          <a:xfrm>
            <a:off x="1403400" y="1743892"/>
            <a:ext cx="93852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5814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800" dirty="0"/>
              <a:t>Appropriate Operating System for the framework to run on</a:t>
            </a:r>
            <a:r>
              <a:rPr lang="en-US" sz="2800" dirty="0" smtClean="0"/>
              <a:t>.</a:t>
            </a:r>
            <a:endParaRPr sz="2800" smtClean="0"/>
          </a:p>
          <a:p>
            <a:pPr marL="457200" lvl="0" indent="-35814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800" dirty="0" smtClean="0"/>
              <a:t>Database management systems to store user data, translations.</a:t>
            </a:r>
            <a:endParaRPr sz="2800" smtClean="0"/>
          </a:p>
          <a:p>
            <a:pPr marL="457200" lvl="0" indent="-35814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-US" sz="2800" dirty="0" smtClean="0"/>
              <a:t>Web </a:t>
            </a:r>
            <a:r>
              <a:rPr lang="en-US" sz="2800" dirty="0"/>
              <a:t>development tools and user interface, as well as debugging tools for testing process.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1730000" y="5733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dirty="0"/>
              <a:t>POSSIBLE CHALLENGES</a:t>
            </a:r>
            <a:endParaRPr b="1" dirty="0"/>
          </a:p>
        </p:txBody>
      </p:sp>
      <p:sp>
        <p:nvSpPr>
          <p:cNvPr id="209" name="Google Shape;209;p25"/>
          <p:cNvSpPr txBox="1"/>
          <p:nvPr/>
        </p:nvSpPr>
        <p:spPr>
          <a:xfrm>
            <a:off x="1730000" y="1792200"/>
            <a:ext cx="9385200" cy="336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Calibri"/>
              <a:buChar char="●"/>
            </a:pPr>
            <a:r>
              <a:rPr lang="en-I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Ensuring that translation for text happens in real time.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Words with multiple meanings or similar-sounding words can cause errors and confusion.</a:t>
            </a:r>
          </a:p>
          <a:p>
            <a:pPr marL="457200" lvl="0" indent="-40005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Calibri"/>
              <a:buChar char="●"/>
            </a:pPr>
            <a:r>
              <a:rPr lang="en-I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Ensuring proper character encoding is crucial to avoid display issues.</a:t>
            </a:r>
          </a:p>
          <a:p>
            <a:pPr marL="457200" lvl="0" indent="-40005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Calibri"/>
              <a:buChar char="●"/>
            </a:pPr>
            <a:r>
              <a:rPr lang="en-I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video captioning it is crucial to identify only the spoken words and not other background noise when generating subtitles.</a:t>
            </a:r>
          </a:p>
          <a:p>
            <a:pPr marL="457200" lvl="0" indent="-40005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Calibri"/>
              <a:buChar char="●"/>
            </a:pPr>
            <a:r>
              <a:rPr lang="en-I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for videos with longer length needs stable internet connection for API to process the video properly</a:t>
            </a:r>
            <a:r>
              <a:rPr lang="en-I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IN" sz="20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400" y="467850"/>
            <a:ext cx="9385200" cy="874922"/>
          </a:xfrm>
        </p:spPr>
        <p:txBody>
          <a:bodyPr>
            <a:normAutofit/>
          </a:bodyPr>
          <a:lstStyle/>
          <a:p>
            <a:r>
              <a:rPr lang="en-IN" b="1" dirty="0" smtClean="0"/>
              <a:t>WHAT HAS BEEN IMPLEMENTED SO FAR</a:t>
            </a:r>
            <a:endParaRPr lang="en-US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545CB126-8131-7C67-F815-A93CEAA18C19}"/>
              </a:ext>
            </a:extLst>
          </p:cNvPr>
          <p:cNvSpPr txBox="1">
            <a:spLocks/>
          </p:cNvSpPr>
          <p:nvPr/>
        </p:nvSpPr>
        <p:spPr>
          <a:xfrm>
            <a:off x="1381125" y="1388409"/>
            <a:ext cx="9743600" cy="4259508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15000"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UI Implementation</a:t>
            </a:r>
            <a:r>
              <a:rPr kumimoji="0" lang="en-IN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using React JS.</a:t>
            </a:r>
          </a:p>
          <a:p>
            <a:pPr lvl="0" algn="just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r>
              <a:rPr lang="en-IN" sz="1800" dirty="0" smtClean="0">
                <a:solidFill>
                  <a:schemeClr val="bg1"/>
                </a:solidFill>
              </a:rPr>
              <a:t> Text translation, PDF and text in Image translation are implemented.</a:t>
            </a:r>
          </a:p>
          <a:p>
            <a:pPr lvl="0" algn="just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r>
              <a:rPr lang="en-IN" sz="1800" dirty="0" smtClean="0">
                <a:solidFill>
                  <a:schemeClr val="bg1"/>
                </a:solidFill>
              </a:rPr>
              <a:t> OCR for PDF and Images is implemented using </a:t>
            </a:r>
            <a:r>
              <a:rPr lang="en-US" sz="1800" dirty="0" err="1" smtClean="0">
                <a:solidFill>
                  <a:schemeClr val="lt1"/>
                </a:solidFill>
              </a:rPr>
              <a:t>PyTesseract</a:t>
            </a:r>
            <a:r>
              <a:rPr lang="en-US" sz="1800" dirty="0" smtClean="0">
                <a:solidFill>
                  <a:schemeClr val="lt1"/>
                </a:solidFill>
              </a:rPr>
              <a:t>  library.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r>
              <a:rPr lang="en-IN" sz="1800" dirty="0" smtClean="0">
                <a:solidFill>
                  <a:schemeClr val="lt1"/>
                </a:solidFill>
              </a:rPr>
              <a:t> Video Captioning has been implemented </a:t>
            </a:r>
            <a:r>
              <a:rPr lang="en-IN" sz="1800" dirty="0" smtClean="0">
                <a:solidFill>
                  <a:schemeClr val="bg1"/>
                </a:solidFill>
              </a:rPr>
              <a:t>with </a:t>
            </a:r>
            <a:r>
              <a:rPr lang="en-US" sz="1800" dirty="0" err="1" smtClean="0">
                <a:solidFill>
                  <a:schemeClr val="bg1"/>
                </a:solidFill>
              </a:rPr>
              <a:t>Imagemagick</a:t>
            </a:r>
            <a:r>
              <a:rPr lang="en-US" sz="1800" dirty="0" smtClean="0">
                <a:solidFill>
                  <a:schemeClr val="bg1"/>
                </a:solidFill>
              </a:rPr>
              <a:t> Library which generates an overlay using the translated text and the timestamps of spoken audio. The overlay is then applied to the video,  giving closed-captions.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 Users can view previously translated text, PDF documents and Images. Options to download and delete have also been provided.</a:t>
            </a:r>
            <a:endParaRPr lang="en-US" sz="1800" dirty="0" smtClean="0"/>
          </a:p>
          <a:p>
            <a:pPr lvl="0" algn="just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endParaRPr lang="en-US" sz="1800" dirty="0" smtClean="0">
              <a:solidFill>
                <a:schemeClr val="lt1"/>
              </a:solidFill>
            </a:endParaRPr>
          </a:p>
          <a:p>
            <a:pPr lvl="0" algn="just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SzPct val="115000"/>
              <a:buFont typeface="Arial" pitchFamily="34" charset="0"/>
              <a:buChar char="•"/>
            </a:pPr>
            <a:endParaRPr lang="en-IN" sz="1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1006</Words>
  <Application>Microsoft Office PowerPoint</Application>
  <PresentationFormat>Custom</PresentationFormat>
  <Paragraphs>85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Focus</vt:lpstr>
      <vt:lpstr>REAL TIME TEXT-TRANSLATION</vt:lpstr>
      <vt:lpstr>INTRODUCTION</vt:lpstr>
      <vt:lpstr>PROBLEM STATEMENT</vt:lpstr>
      <vt:lpstr>Features</vt:lpstr>
      <vt:lpstr>Technologies Used</vt:lpstr>
      <vt:lpstr>HARDWARE REQUIREMENTS</vt:lpstr>
      <vt:lpstr>SOFTWARE REQUIREMENTS</vt:lpstr>
      <vt:lpstr>POSSIBLE CHALLENGES</vt:lpstr>
      <vt:lpstr>WHAT HAS BEEN IMPLEMENTED SO FAR</vt:lpstr>
      <vt:lpstr>Captioning Implementation</vt:lpstr>
      <vt:lpstr>Captioning Example (A transcript from a test video)</vt:lpstr>
      <vt:lpstr>Captioning Example (A transcript from a test video)</vt:lpstr>
      <vt:lpstr>Captioning Implementation</vt:lpstr>
      <vt:lpstr>Previous Translations</vt:lpstr>
      <vt:lpstr>Previous Translations</vt:lpstr>
      <vt:lpstr>Slide 16</vt:lpstr>
      <vt:lpstr>Slide 17</vt:lpstr>
      <vt:lpstr>Text Translation (Example)</vt:lpstr>
      <vt:lpstr>Image Translation (Example)</vt:lpstr>
      <vt:lpstr>Document Translation (Example)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TEXT-TRANSLATION</dc:title>
  <dc:creator>Administrator</dc:creator>
  <cp:lastModifiedBy>Rutij</cp:lastModifiedBy>
  <cp:revision>178</cp:revision>
  <dcterms:modified xsi:type="dcterms:W3CDTF">2025-05-20T06:00:36Z</dcterms:modified>
</cp:coreProperties>
</file>